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31731" y="1214557"/>
            <a:ext cx="7653337" cy="2754987"/>
          </a:xfrm>
          <a:prstGeom prst="rect">
            <a:avLst/>
          </a:prstGeom>
          <a:noFill/>
          <a:ln/>
        </p:spPr>
        <p:txBody>
          <a:bodyPr wrap="square" rtlCol="0" anchor="t"/>
          <a:lstStyle/>
          <a:p>
            <a:pPr indent="0" marL="0">
              <a:lnSpc>
                <a:spcPts val="7232"/>
              </a:lnSpc>
              <a:buNone/>
            </a:pPr>
            <a:r>
              <a:rPr lang="en-US" sz="5785" b="1" dirty="0">
                <a:solidFill>
                  <a:srgbClr val="403C4E"/>
                </a:solidFill>
                <a:latin typeface="Merriweather" pitchFamily="34" charset="0"/>
                <a:ea typeface="Merriweather" pitchFamily="34" charset="-122"/>
                <a:cs typeface="Merriweather" pitchFamily="34" charset="-120"/>
              </a:rPr>
              <a:t>Welcome to Your Online Bus Ticket Booking System</a:t>
            </a:r>
            <a:endParaRPr lang="en-US" sz="5785" dirty="0"/>
          </a:p>
        </p:txBody>
      </p:sp>
      <p:sp>
        <p:nvSpPr>
          <p:cNvPr id="6" name="Text 2"/>
          <p:cNvSpPr/>
          <p:nvPr/>
        </p:nvSpPr>
        <p:spPr>
          <a:xfrm>
            <a:off x="6231731" y="4288988"/>
            <a:ext cx="7653337" cy="2726055"/>
          </a:xfrm>
          <a:prstGeom prst="rect">
            <a:avLst/>
          </a:prstGeom>
          <a:noFill/>
          <a:ln/>
        </p:spPr>
        <p:txBody>
          <a:bodyPr wrap="square" rtlCol="0" anchor="t"/>
          <a:lstStyle/>
          <a:p>
            <a:pPr indent="0" marL="0">
              <a:lnSpc>
                <a:spcPts val="2683"/>
              </a:lnSpc>
              <a:buNone/>
            </a:pPr>
            <a:r>
              <a:rPr lang="en-US" sz="1677" dirty="0">
                <a:solidFill>
                  <a:srgbClr val="403C4E"/>
                </a:solidFill>
                <a:latin typeface="Open Sans" pitchFamily="34" charset="0"/>
                <a:ea typeface="Open Sans" pitchFamily="34" charset="-122"/>
                <a:cs typeface="Open Sans" pitchFamily="34" charset="-120"/>
              </a:rPr>
              <a:t>Welcome to our cutting-edge online bus ticket booking system! We are committed to revolutionizing the way you travel by offering a seamless, user-friendly platform for booking your next bus journey. Our system is designed to provide a convenient and efficient way to secure your bus tickets, no matter where you're headed. With our comprehensive features, you can easily explore bus schedules, compare prices, choose your preferred seats, and make secure payments, all from the comfort of your own home or device.</a:t>
            </a:r>
            <a:endParaRPr lang="en-US" sz="167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799148"/>
            <a:ext cx="5968008" cy="540068"/>
          </a:xfrm>
          <a:prstGeom prst="rect">
            <a:avLst/>
          </a:prstGeom>
          <a:noFill/>
          <a:ln/>
        </p:spPr>
        <p:txBody>
          <a:bodyPr wrap="none" rtlCol="0" anchor="t"/>
          <a:lstStyle/>
          <a:p>
            <a:pPr indent="0" marL="0">
              <a:lnSpc>
                <a:spcPts val="4253"/>
              </a:lnSpc>
              <a:buNone/>
            </a:pPr>
            <a:r>
              <a:rPr lang="en-US" sz="3402" b="1" dirty="0">
                <a:solidFill>
                  <a:srgbClr val="403C4E"/>
                </a:solidFill>
                <a:latin typeface="Merriweather" pitchFamily="34" charset="0"/>
                <a:ea typeface="Merriweather" pitchFamily="34" charset="-122"/>
                <a:cs typeface="Merriweather" pitchFamily="34" charset="-120"/>
              </a:rPr>
              <a:t>Key Features of the Website</a:t>
            </a:r>
            <a:endParaRPr lang="en-US" sz="3402" dirty="0"/>
          </a:p>
        </p:txBody>
      </p:sp>
      <p:sp>
        <p:nvSpPr>
          <p:cNvPr id="6" name="Shape 2"/>
          <p:cNvSpPr/>
          <p:nvPr/>
        </p:nvSpPr>
        <p:spPr>
          <a:xfrm>
            <a:off x="6091238" y="1792724"/>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6226135" y="1857494"/>
            <a:ext cx="11882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6652736" y="1792724"/>
            <a:ext cx="2587704" cy="269915"/>
          </a:xfrm>
          <a:prstGeom prst="rect">
            <a:avLst/>
          </a:prstGeom>
          <a:noFill/>
          <a:ln/>
        </p:spPr>
        <p:txBody>
          <a:bodyPr wrap="none" rtlCol="0" anchor="t"/>
          <a:lstStyle/>
          <a:p>
            <a:pPr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Seamless User Interface</a:t>
            </a:r>
            <a:endParaRPr lang="en-US" sz="1701" dirty="0"/>
          </a:p>
        </p:txBody>
      </p:sp>
      <p:sp>
        <p:nvSpPr>
          <p:cNvPr id="9" name="Text 5"/>
          <p:cNvSpPr/>
          <p:nvPr/>
        </p:nvSpPr>
        <p:spPr>
          <a:xfrm>
            <a:off x="6652736" y="2166223"/>
            <a:ext cx="7372826" cy="829747"/>
          </a:xfrm>
          <a:prstGeom prst="rect">
            <a:avLst/>
          </a:prstGeom>
          <a:noFill/>
          <a:ln/>
        </p:spPr>
        <p:txBody>
          <a:bodyPr wrap="square" rtlCol="0" anchor="t"/>
          <a:lstStyle/>
          <a:p>
            <a:pPr indent="0" marL="0">
              <a:lnSpc>
                <a:spcPts val="2177"/>
              </a:lnSpc>
              <a:buNone/>
            </a:pPr>
            <a:r>
              <a:rPr lang="en-US" sz="1361" dirty="0">
                <a:solidFill>
                  <a:srgbClr val="403C4E"/>
                </a:solidFill>
                <a:latin typeface="Open Sans" pitchFamily="34" charset="0"/>
                <a:ea typeface="Open Sans" pitchFamily="34" charset="-122"/>
                <a:cs typeface="Open Sans" pitchFamily="34" charset="-120"/>
              </a:rPr>
              <a:t>Our user-friendly interface is intuitive and straightforward, making it easy for anyone to navigate and find the information they need. The clean layout and simple design ensure a smooth and enjoyable booking experience.</a:t>
            </a:r>
            <a:endParaRPr lang="en-US" sz="1361" dirty="0"/>
          </a:p>
        </p:txBody>
      </p:sp>
      <p:sp>
        <p:nvSpPr>
          <p:cNvPr id="10" name="Shape 6"/>
          <p:cNvSpPr/>
          <p:nvPr/>
        </p:nvSpPr>
        <p:spPr>
          <a:xfrm>
            <a:off x="6091238" y="3363039"/>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6207085" y="3427809"/>
            <a:ext cx="15692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6652736" y="3363039"/>
            <a:ext cx="3134082" cy="269915"/>
          </a:xfrm>
          <a:prstGeom prst="rect">
            <a:avLst/>
          </a:prstGeom>
          <a:noFill/>
          <a:ln/>
        </p:spPr>
        <p:txBody>
          <a:bodyPr wrap="none" rtlCol="0" anchor="t"/>
          <a:lstStyle/>
          <a:p>
            <a:pPr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Comprehensive Bus Network</a:t>
            </a:r>
            <a:endParaRPr lang="en-US" sz="1701" dirty="0"/>
          </a:p>
        </p:txBody>
      </p:sp>
      <p:sp>
        <p:nvSpPr>
          <p:cNvPr id="13" name="Text 9"/>
          <p:cNvSpPr/>
          <p:nvPr/>
        </p:nvSpPr>
        <p:spPr>
          <a:xfrm>
            <a:off x="6652736" y="3736538"/>
            <a:ext cx="7372826" cy="829747"/>
          </a:xfrm>
          <a:prstGeom prst="rect">
            <a:avLst/>
          </a:prstGeom>
          <a:noFill/>
          <a:ln/>
        </p:spPr>
        <p:txBody>
          <a:bodyPr wrap="square" rtlCol="0" anchor="t"/>
          <a:lstStyle/>
          <a:p>
            <a:pPr indent="0" marL="0">
              <a:lnSpc>
                <a:spcPts val="2177"/>
              </a:lnSpc>
              <a:buNone/>
            </a:pPr>
            <a:r>
              <a:rPr lang="en-US" sz="1361" dirty="0">
                <a:solidFill>
                  <a:srgbClr val="403C4E"/>
                </a:solidFill>
                <a:latin typeface="Open Sans" pitchFamily="34" charset="0"/>
                <a:ea typeface="Open Sans" pitchFamily="34" charset="-122"/>
                <a:cs typeface="Open Sans" pitchFamily="34" charset="-120"/>
              </a:rPr>
              <a:t>We offer a vast network of bus routes, connecting you to destinations across the country. Whether you're traveling for business or pleasure, our extensive network ensures you'll find the perfect route for your journey.</a:t>
            </a:r>
            <a:endParaRPr lang="en-US" sz="1361" dirty="0"/>
          </a:p>
        </p:txBody>
      </p:sp>
      <p:sp>
        <p:nvSpPr>
          <p:cNvPr id="14" name="Shape 10"/>
          <p:cNvSpPr/>
          <p:nvPr/>
        </p:nvSpPr>
        <p:spPr>
          <a:xfrm>
            <a:off x="6091238" y="4933355"/>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6212205" y="4998125"/>
            <a:ext cx="14680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6652736" y="4933355"/>
            <a:ext cx="2160270" cy="269915"/>
          </a:xfrm>
          <a:prstGeom prst="rect">
            <a:avLst/>
          </a:prstGeom>
          <a:noFill/>
          <a:ln/>
        </p:spPr>
        <p:txBody>
          <a:bodyPr wrap="none" rtlCol="0" anchor="t"/>
          <a:lstStyle/>
          <a:p>
            <a:pPr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Real-time Updates</a:t>
            </a:r>
            <a:endParaRPr lang="en-US" sz="1701" dirty="0"/>
          </a:p>
        </p:txBody>
      </p:sp>
      <p:sp>
        <p:nvSpPr>
          <p:cNvPr id="17" name="Text 13"/>
          <p:cNvSpPr/>
          <p:nvPr/>
        </p:nvSpPr>
        <p:spPr>
          <a:xfrm>
            <a:off x="6652736" y="5306854"/>
            <a:ext cx="7372826" cy="553164"/>
          </a:xfrm>
          <a:prstGeom prst="rect">
            <a:avLst/>
          </a:prstGeom>
          <a:noFill/>
          <a:ln/>
        </p:spPr>
        <p:txBody>
          <a:bodyPr wrap="square" rtlCol="0" anchor="t"/>
          <a:lstStyle/>
          <a:p>
            <a:pPr indent="0" marL="0">
              <a:lnSpc>
                <a:spcPts val="2177"/>
              </a:lnSpc>
              <a:buNone/>
            </a:pPr>
            <a:r>
              <a:rPr lang="en-US" sz="1361" dirty="0">
                <a:solidFill>
                  <a:srgbClr val="403C4E"/>
                </a:solidFill>
                <a:latin typeface="Open Sans" pitchFamily="34" charset="0"/>
                <a:ea typeface="Open Sans" pitchFamily="34" charset="-122"/>
                <a:cs typeface="Open Sans" pitchFamily="34" charset="-120"/>
              </a:rPr>
              <a:t>Stay informed with our real-time bus schedule updates, ensuring you have access to the most current information on bus arrivals, departures, and any potential delays.</a:t>
            </a:r>
            <a:endParaRPr lang="en-US" sz="1361" dirty="0"/>
          </a:p>
        </p:txBody>
      </p:sp>
      <p:sp>
        <p:nvSpPr>
          <p:cNvPr id="18" name="Shape 14"/>
          <p:cNvSpPr/>
          <p:nvPr/>
        </p:nvSpPr>
        <p:spPr>
          <a:xfrm>
            <a:off x="6091238" y="6227088"/>
            <a:ext cx="388739" cy="388739"/>
          </a:xfrm>
          <a:prstGeom prst="roundRect">
            <a:avLst>
              <a:gd name="adj" fmla="val 18672"/>
            </a:avLst>
          </a:prstGeom>
          <a:solidFill>
            <a:srgbClr val="FFD8CC"/>
          </a:solidFill>
          <a:ln w="7620">
            <a:solidFill>
              <a:srgbClr val="E5BEB2"/>
            </a:solidFill>
            <a:prstDash val="solid"/>
          </a:ln>
        </p:spPr>
      </p:sp>
      <p:sp>
        <p:nvSpPr>
          <p:cNvPr id="19" name="Text 15"/>
          <p:cNvSpPr/>
          <p:nvPr/>
        </p:nvSpPr>
        <p:spPr>
          <a:xfrm>
            <a:off x="6199942" y="6291858"/>
            <a:ext cx="171331"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4</a:t>
            </a:r>
            <a:endParaRPr lang="en-US" sz="2041" dirty="0"/>
          </a:p>
        </p:txBody>
      </p:sp>
      <p:sp>
        <p:nvSpPr>
          <p:cNvPr id="20" name="Text 16"/>
          <p:cNvSpPr/>
          <p:nvPr/>
        </p:nvSpPr>
        <p:spPr>
          <a:xfrm>
            <a:off x="6652736" y="6227088"/>
            <a:ext cx="2700933" cy="269915"/>
          </a:xfrm>
          <a:prstGeom prst="rect">
            <a:avLst/>
          </a:prstGeom>
          <a:noFill/>
          <a:ln/>
        </p:spPr>
        <p:txBody>
          <a:bodyPr wrap="none" rtlCol="0" anchor="t"/>
          <a:lstStyle/>
          <a:p>
            <a:pPr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Secure Payment Gateway</a:t>
            </a:r>
            <a:endParaRPr lang="en-US" sz="1701" dirty="0"/>
          </a:p>
        </p:txBody>
      </p:sp>
      <p:sp>
        <p:nvSpPr>
          <p:cNvPr id="21" name="Text 17"/>
          <p:cNvSpPr/>
          <p:nvPr/>
        </p:nvSpPr>
        <p:spPr>
          <a:xfrm>
            <a:off x="6652736" y="6600587"/>
            <a:ext cx="7372826" cy="829747"/>
          </a:xfrm>
          <a:prstGeom prst="rect">
            <a:avLst/>
          </a:prstGeom>
          <a:noFill/>
          <a:ln/>
        </p:spPr>
        <p:txBody>
          <a:bodyPr wrap="square" rtlCol="0" anchor="t"/>
          <a:lstStyle/>
          <a:p>
            <a:pPr indent="0" marL="0">
              <a:lnSpc>
                <a:spcPts val="2177"/>
              </a:lnSpc>
              <a:buNone/>
            </a:pPr>
            <a:r>
              <a:rPr lang="en-US" sz="1361" dirty="0">
                <a:solidFill>
                  <a:srgbClr val="403C4E"/>
                </a:solidFill>
                <a:latin typeface="Open Sans" pitchFamily="34" charset="0"/>
                <a:ea typeface="Open Sans" pitchFamily="34" charset="-122"/>
                <a:cs typeface="Open Sans" pitchFamily="34" charset="-120"/>
              </a:rPr>
              <a:t>We prioritize your security by using a secure payment gateway, ensuring your personal and financial information is protected throughout the booking process. Choose from various payment methods, including credit cards, debit cards, and online payment platforms.</a:t>
            </a:r>
            <a:endParaRPr lang="en-US" sz="136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1087517"/>
            <a:ext cx="7934325" cy="1080135"/>
          </a:xfrm>
          <a:prstGeom prst="rect">
            <a:avLst/>
          </a:prstGeom>
          <a:noFill/>
          <a:ln/>
        </p:spPr>
        <p:txBody>
          <a:bodyPr wrap="square" rtlCol="0" anchor="t"/>
          <a:lstStyle/>
          <a:p>
            <a:pPr indent="0" marL="0">
              <a:lnSpc>
                <a:spcPts val="4253"/>
              </a:lnSpc>
              <a:buNone/>
            </a:pPr>
            <a:r>
              <a:rPr lang="en-US" sz="3402" b="1" dirty="0">
                <a:solidFill>
                  <a:srgbClr val="403C4E"/>
                </a:solidFill>
                <a:latin typeface="Merriweather" pitchFamily="34" charset="0"/>
                <a:ea typeface="Merriweather" pitchFamily="34" charset="-122"/>
                <a:cs typeface="Merriweather" pitchFamily="34" charset="-120"/>
              </a:rPr>
              <a:t>User Registration and Authentication</a:t>
            </a:r>
            <a:endParaRPr lang="en-US" sz="3402" dirty="0"/>
          </a:p>
        </p:txBody>
      </p:sp>
      <p:sp>
        <p:nvSpPr>
          <p:cNvPr id="6" name="Shape 2"/>
          <p:cNvSpPr/>
          <p:nvPr/>
        </p:nvSpPr>
        <p:spPr>
          <a:xfrm>
            <a:off x="6156067" y="2621161"/>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6290965" y="2685931"/>
            <a:ext cx="11882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7300913" y="2599611"/>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Create an Account</a:t>
            </a:r>
            <a:endParaRPr lang="en-US" sz="1701" dirty="0"/>
          </a:p>
        </p:txBody>
      </p:sp>
      <p:sp>
        <p:nvSpPr>
          <p:cNvPr id="9" name="Text 5"/>
          <p:cNvSpPr/>
          <p:nvPr/>
        </p:nvSpPr>
        <p:spPr>
          <a:xfrm>
            <a:off x="7300913" y="2973110"/>
            <a:ext cx="6724650" cy="829747"/>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Get started by creating a free account using your email address and choosing a secure password. This allows you to save your preferences, manage your bookings, and access your travel history.</a:t>
            </a:r>
            <a:endParaRPr lang="en-US" sz="1361" dirty="0"/>
          </a:p>
        </p:txBody>
      </p:sp>
      <p:sp>
        <p:nvSpPr>
          <p:cNvPr id="10" name="Shape 6"/>
          <p:cNvSpPr/>
          <p:nvPr/>
        </p:nvSpPr>
        <p:spPr>
          <a:xfrm>
            <a:off x="6156067" y="4342686"/>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6271915" y="4407456"/>
            <a:ext cx="15692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7300913" y="4321135"/>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Verification</a:t>
            </a:r>
            <a:endParaRPr lang="en-US" sz="1701" dirty="0"/>
          </a:p>
        </p:txBody>
      </p:sp>
      <p:sp>
        <p:nvSpPr>
          <p:cNvPr id="13" name="Text 9"/>
          <p:cNvSpPr/>
          <p:nvPr/>
        </p:nvSpPr>
        <p:spPr>
          <a:xfrm>
            <a:off x="7300913" y="4694634"/>
            <a:ext cx="6724650"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We send a confirmation email to your registered address, requiring you to verify your email to activate your account and ensure its security.</a:t>
            </a:r>
            <a:endParaRPr lang="en-US" sz="1361" dirty="0"/>
          </a:p>
        </p:txBody>
      </p:sp>
      <p:sp>
        <p:nvSpPr>
          <p:cNvPr id="14" name="Shape 10"/>
          <p:cNvSpPr/>
          <p:nvPr/>
        </p:nvSpPr>
        <p:spPr>
          <a:xfrm>
            <a:off x="6156067" y="5787628"/>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6277035" y="5852398"/>
            <a:ext cx="146804" cy="259199"/>
          </a:xfrm>
          <a:prstGeom prst="rect">
            <a:avLst/>
          </a:prstGeom>
          <a:noFill/>
          <a:ln/>
        </p:spPr>
        <p:txBody>
          <a:bodyPr wrap="none" rtlCol="0" anchor="t"/>
          <a:lstStyle/>
          <a:p>
            <a:pPr algn="ctr" indent="0" marL="0">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7300913" y="5766078"/>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Login and Access</a:t>
            </a:r>
            <a:endParaRPr lang="en-US" sz="1701" dirty="0"/>
          </a:p>
        </p:txBody>
      </p:sp>
      <p:sp>
        <p:nvSpPr>
          <p:cNvPr id="17" name="Text 13"/>
          <p:cNvSpPr/>
          <p:nvPr/>
        </p:nvSpPr>
        <p:spPr>
          <a:xfrm>
            <a:off x="7300913" y="6139577"/>
            <a:ext cx="6724650" cy="829747"/>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Once verified, you can log into your account using your registered email and password. You'll have access to your personal dashboard, where you can view and manage your bookings, update your profile information, and access other features.</a:t>
            </a:r>
            <a:endParaRPr lang="en-US" sz="136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864037" y="1017865"/>
            <a:ext cx="11339632" cy="771525"/>
          </a:xfrm>
          <a:prstGeom prst="rect">
            <a:avLst/>
          </a:prstGeom>
          <a:noFill/>
          <a:ln/>
        </p:spPr>
        <p:txBody>
          <a:bodyPr wrap="none" rtlCol="0" anchor="t"/>
          <a:lstStyle/>
          <a:p>
            <a:pPr indent="0" marL="0">
              <a:lnSpc>
                <a:spcPts val="6075"/>
              </a:lnSpc>
              <a:buNone/>
            </a:pPr>
            <a:r>
              <a:rPr lang="en-US" sz="4860" b="1" dirty="0">
                <a:solidFill>
                  <a:srgbClr val="403C4E"/>
                </a:solidFill>
                <a:latin typeface="Merriweather" pitchFamily="34" charset="0"/>
                <a:ea typeface="Merriweather" pitchFamily="34" charset="-122"/>
                <a:cs typeface="Merriweather" pitchFamily="34" charset="-120"/>
              </a:rPr>
              <a:t>Bus Schedule and Route Information</a:t>
            </a:r>
            <a:endParaRPr lang="en-US" sz="4860" dirty="0"/>
          </a:p>
        </p:txBody>
      </p:sp>
      <p:sp>
        <p:nvSpPr>
          <p:cNvPr id="5" name="Text 2"/>
          <p:cNvSpPr/>
          <p:nvPr/>
        </p:nvSpPr>
        <p:spPr>
          <a:xfrm>
            <a:off x="864037" y="2406491"/>
            <a:ext cx="3898821" cy="771525"/>
          </a:xfrm>
          <a:prstGeom prst="rect">
            <a:avLst/>
          </a:prstGeom>
          <a:noFill/>
          <a:ln/>
        </p:spPr>
        <p:txBody>
          <a:bodyPr wrap="square" rtlCol="0" anchor="t"/>
          <a:lstStyle/>
          <a:p>
            <a:pPr indent="0" marL="0">
              <a:lnSpc>
                <a:spcPts val="3038"/>
              </a:lnSpc>
              <a:buNone/>
            </a:pPr>
            <a:r>
              <a:rPr lang="en-US" sz="2430" b="1" dirty="0">
                <a:solidFill>
                  <a:srgbClr val="403C4E"/>
                </a:solidFill>
                <a:latin typeface="Merriweather" pitchFamily="34" charset="0"/>
                <a:ea typeface="Merriweather" pitchFamily="34" charset="-122"/>
                <a:cs typeface="Merriweather" pitchFamily="34" charset="-120"/>
              </a:rPr>
              <a:t>Departure and Arrival Points</a:t>
            </a:r>
            <a:endParaRPr lang="en-US" sz="2430" dirty="0"/>
          </a:p>
        </p:txBody>
      </p:sp>
      <p:sp>
        <p:nvSpPr>
          <p:cNvPr id="6" name="Text 3"/>
          <p:cNvSpPr/>
          <p:nvPr/>
        </p:nvSpPr>
        <p:spPr>
          <a:xfrm>
            <a:off x="864037" y="3424833"/>
            <a:ext cx="3898821" cy="2370296"/>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Easily select your desired departure and arrival points using our intuitive search bar. Enter the cities or specific locations you're traveling from and to.</a:t>
            </a:r>
            <a:endParaRPr lang="en-US" sz="1944" dirty="0"/>
          </a:p>
        </p:txBody>
      </p:sp>
      <p:sp>
        <p:nvSpPr>
          <p:cNvPr id="7" name="Text 4"/>
          <p:cNvSpPr/>
          <p:nvPr/>
        </p:nvSpPr>
        <p:spPr>
          <a:xfrm>
            <a:off x="5372695" y="2406491"/>
            <a:ext cx="3739753" cy="385763"/>
          </a:xfrm>
          <a:prstGeom prst="rect">
            <a:avLst/>
          </a:prstGeom>
          <a:noFill/>
          <a:ln/>
        </p:spPr>
        <p:txBody>
          <a:bodyPr wrap="none" rtlCol="0" anchor="t"/>
          <a:lstStyle/>
          <a:p>
            <a:pPr indent="0" marL="0">
              <a:lnSpc>
                <a:spcPts val="3038"/>
              </a:lnSpc>
              <a:buNone/>
            </a:pPr>
            <a:r>
              <a:rPr lang="en-US" sz="2430" b="1" dirty="0">
                <a:solidFill>
                  <a:srgbClr val="403C4E"/>
                </a:solidFill>
                <a:latin typeface="Merriweather" pitchFamily="34" charset="0"/>
                <a:ea typeface="Merriweather" pitchFamily="34" charset="-122"/>
                <a:cs typeface="Merriweather" pitchFamily="34" charset="-120"/>
              </a:rPr>
              <a:t>Date and Time Selection</a:t>
            </a:r>
            <a:endParaRPr lang="en-US" sz="2430" dirty="0"/>
          </a:p>
        </p:txBody>
      </p:sp>
      <p:sp>
        <p:nvSpPr>
          <p:cNvPr id="8" name="Text 5"/>
          <p:cNvSpPr/>
          <p:nvPr/>
        </p:nvSpPr>
        <p:spPr>
          <a:xfrm>
            <a:off x="5372695" y="3039070"/>
            <a:ext cx="3898821" cy="1975247"/>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Choose your preferred travel date and time using our user-friendly calendar interface. We provide flexible options to suit your schedule.</a:t>
            </a:r>
            <a:endParaRPr lang="en-US" sz="1944" dirty="0"/>
          </a:p>
        </p:txBody>
      </p:sp>
      <p:sp>
        <p:nvSpPr>
          <p:cNvPr id="9" name="Text 6"/>
          <p:cNvSpPr/>
          <p:nvPr/>
        </p:nvSpPr>
        <p:spPr>
          <a:xfrm>
            <a:off x="9881354" y="2406491"/>
            <a:ext cx="3713917" cy="385763"/>
          </a:xfrm>
          <a:prstGeom prst="rect">
            <a:avLst/>
          </a:prstGeom>
          <a:noFill/>
          <a:ln/>
        </p:spPr>
        <p:txBody>
          <a:bodyPr wrap="none" rtlCol="0" anchor="t"/>
          <a:lstStyle/>
          <a:p>
            <a:pPr indent="0" marL="0">
              <a:lnSpc>
                <a:spcPts val="3038"/>
              </a:lnSpc>
              <a:buNone/>
            </a:pPr>
            <a:r>
              <a:rPr lang="en-US" sz="2430" b="1" dirty="0">
                <a:solidFill>
                  <a:srgbClr val="403C4E"/>
                </a:solidFill>
                <a:latin typeface="Merriweather" pitchFamily="34" charset="0"/>
                <a:ea typeface="Merriweather" pitchFamily="34" charset="-122"/>
                <a:cs typeface="Merriweather" pitchFamily="34" charset="-120"/>
              </a:rPr>
              <a:t>Bus Type and Amenities</a:t>
            </a:r>
            <a:endParaRPr lang="en-US" sz="2430" dirty="0"/>
          </a:p>
        </p:txBody>
      </p:sp>
      <p:sp>
        <p:nvSpPr>
          <p:cNvPr id="10" name="Text 7"/>
          <p:cNvSpPr/>
          <p:nvPr/>
        </p:nvSpPr>
        <p:spPr>
          <a:xfrm>
            <a:off x="9881354" y="3039070"/>
            <a:ext cx="3898821" cy="3950494"/>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Filter your search results by bus type, such as standard buses, deluxe buses, or sleeper buses, and choose the amenities that are important to you, such as air conditioning, Wi-Fi, or comfortable seating. Our system allows you to select the bus that best meets your needs and preferences.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1854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318540"/>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indent="0" marL="0">
              <a:lnSpc>
                <a:spcPts val="4253"/>
              </a:lnSpc>
              <a:buNone/>
            </a:pPr>
            <a:r>
              <a:rPr lang="en-US" sz="3402" b="1" dirty="0">
                <a:solidFill>
                  <a:srgbClr val="403C4E"/>
                </a:solidFill>
                <a:latin typeface="Merriweather" pitchFamily="34" charset="0"/>
                <a:ea typeface="Merriweather" pitchFamily="34" charset="-122"/>
                <a:cs typeface="Merriweather" pitchFamily="34" charset="-120"/>
              </a:rPr>
              <a:t>Ticket Booking and Payment Process</a:t>
            </a:r>
            <a:endParaRPr lang="en-US" sz="3402" dirty="0"/>
          </a:p>
        </p:txBody>
      </p:sp>
      <p:pic>
        <p:nvPicPr>
          <p:cNvPr id="6" name="Image 2" descr="preencoded.png">    </p:cNvPr>
          <p:cNvPicPr>
            <a:picLocks noChangeAspect="1"/>
          </p:cNvPicPr>
          <p:nvPr/>
        </p:nvPicPr>
        <p:blipFill>
          <a:blip r:embed="rId3"/>
          <a:stretch>
            <a:fillRect/>
          </a:stretch>
        </p:blipFill>
        <p:spPr>
          <a:xfrm>
            <a:off x="6091238" y="1814513"/>
            <a:ext cx="864037" cy="1548765"/>
          </a:xfrm>
          <a:prstGeom prst="rect">
            <a:avLst/>
          </a:prstGeom>
        </p:spPr>
      </p:pic>
      <p:sp>
        <p:nvSpPr>
          <p:cNvPr id="7" name="Text 2"/>
          <p:cNvSpPr/>
          <p:nvPr/>
        </p:nvSpPr>
        <p:spPr>
          <a:xfrm>
            <a:off x="7214473" y="1987272"/>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Select Your Ticket</a:t>
            </a:r>
            <a:endParaRPr lang="en-US" sz="1701" dirty="0"/>
          </a:p>
        </p:txBody>
      </p:sp>
      <p:sp>
        <p:nvSpPr>
          <p:cNvPr id="8" name="Text 3"/>
          <p:cNvSpPr/>
          <p:nvPr/>
        </p:nvSpPr>
        <p:spPr>
          <a:xfrm>
            <a:off x="7214473" y="2360771"/>
            <a:ext cx="6811089" cy="829747"/>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Browse through available bus schedules, compare prices, and select the ticket that best suits your travel requirements. You can view details about the bus, amenities, and seating arrangement.</a:t>
            </a:r>
            <a:endParaRPr lang="en-US" sz="1361" dirty="0"/>
          </a:p>
        </p:txBody>
      </p:sp>
      <p:pic>
        <p:nvPicPr>
          <p:cNvPr id="9" name="Image 3" descr="preencoded.png">    </p:cNvPr>
          <p:cNvPicPr>
            <a:picLocks noChangeAspect="1"/>
          </p:cNvPicPr>
          <p:nvPr/>
        </p:nvPicPr>
        <p:blipFill>
          <a:blip r:embed="rId4"/>
          <a:stretch>
            <a:fillRect/>
          </a:stretch>
        </p:blipFill>
        <p:spPr>
          <a:xfrm>
            <a:off x="6091238" y="3363278"/>
            <a:ext cx="864037" cy="1382554"/>
          </a:xfrm>
          <a:prstGeom prst="rect">
            <a:avLst/>
          </a:prstGeom>
        </p:spPr>
      </p:pic>
      <p:sp>
        <p:nvSpPr>
          <p:cNvPr id="10" name="Text 4"/>
          <p:cNvSpPr/>
          <p:nvPr/>
        </p:nvSpPr>
        <p:spPr>
          <a:xfrm>
            <a:off x="7214473" y="3536037"/>
            <a:ext cx="2563535"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Enter Passenger Details</a:t>
            </a:r>
            <a:endParaRPr lang="en-US" sz="1701" dirty="0"/>
          </a:p>
        </p:txBody>
      </p:sp>
      <p:sp>
        <p:nvSpPr>
          <p:cNvPr id="11" name="Text 5"/>
          <p:cNvSpPr/>
          <p:nvPr/>
        </p:nvSpPr>
        <p:spPr>
          <a:xfrm>
            <a:off x="7214473" y="3909536"/>
            <a:ext cx="6811089"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Provide the necessary passenger information, including name, age, contact details, and any special requirements. You can also select the number of tickets needed.</a:t>
            </a:r>
            <a:endParaRPr lang="en-US" sz="1361" dirty="0"/>
          </a:p>
        </p:txBody>
      </p:sp>
      <p:pic>
        <p:nvPicPr>
          <p:cNvPr id="12" name="Image 4" descr="preencoded.png">    </p:cNvPr>
          <p:cNvPicPr>
            <a:picLocks noChangeAspect="1"/>
          </p:cNvPicPr>
          <p:nvPr/>
        </p:nvPicPr>
        <p:blipFill>
          <a:blip r:embed="rId5"/>
          <a:stretch>
            <a:fillRect/>
          </a:stretch>
        </p:blipFill>
        <p:spPr>
          <a:xfrm>
            <a:off x="6091238" y="4745831"/>
            <a:ext cx="864037" cy="1548765"/>
          </a:xfrm>
          <a:prstGeom prst="rect">
            <a:avLst/>
          </a:prstGeom>
        </p:spPr>
      </p:pic>
      <p:sp>
        <p:nvSpPr>
          <p:cNvPr id="13" name="Text 6"/>
          <p:cNvSpPr/>
          <p:nvPr/>
        </p:nvSpPr>
        <p:spPr>
          <a:xfrm>
            <a:off x="7214473" y="4918591"/>
            <a:ext cx="3263027"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Choose Your Payment Method</a:t>
            </a:r>
            <a:endParaRPr lang="en-US" sz="1701" dirty="0"/>
          </a:p>
        </p:txBody>
      </p:sp>
      <p:sp>
        <p:nvSpPr>
          <p:cNvPr id="14" name="Text 7"/>
          <p:cNvSpPr/>
          <p:nvPr/>
        </p:nvSpPr>
        <p:spPr>
          <a:xfrm>
            <a:off x="7214473" y="5292090"/>
            <a:ext cx="6811089" cy="829747"/>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Select your preferred payment method from our secure and reliable payment gateway. Choose from credit cards, debit cards, online wallets, or other available options.</a:t>
            </a:r>
            <a:endParaRPr lang="en-US" sz="1361" dirty="0"/>
          </a:p>
        </p:txBody>
      </p:sp>
      <p:pic>
        <p:nvPicPr>
          <p:cNvPr id="15" name="Image 5" descr="preencoded.png">    </p:cNvPr>
          <p:cNvPicPr>
            <a:picLocks noChangeAspect="1"/>
          </p:cNvPicPr>
          <p:nvPr/>
        </p:nvPicPr>
        <p:blipFill>
          <a:blip r:embed="rId6"/>
          <a:stretch>
            <a:fillRect/>
          </a:stretch>
        </p:blipFill>
        <p:spPr>
          <a:xfrm>
            <a:off x="6091238" y="6294596"/>
            <a:ext cx="864037" cy="1548765"/>
          </a:xfrm>
          <a:prstGeom prst="rect">
            <a:avLst/>
          </a:prstGeom>
        </p:spPr>
      </p:pic>
      <p:sp>
        <p:nvSpPr>
          <p:cNvPr id="16" name="Text 8"/>
          <p:cNvSpPr/>
          <p:nvPr/>
        </p:nvSpPr>
        <p:spPr>
          <a:xfrm>
            <a:off x="7214473" y="6467356"/>
            <a:ext cx="3416022"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Confirm and Complete Booking</a:t>
            </a:r>
            <a:endParaRPr lang="en-US" sz="1701" dirty="0"/>
          </a:p>
        </p:txBody>
      </p:sp>
      <p:sp>
        <p:nvSpPr>
          <p:cNvPr id="17" name="Text 9"/>
          <p:cNvSpPr/>
          <p:nvPr/>
        </p:nvSpPr>
        <p:spPr>
          <a:xfrm>
            <a:off x="7214473" y="6840855"/>
            <a:ext cx="6811089" cy="829747"/>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Review your booking details, including passenger information, bus details, and payment summary. Once confirmed, complete your booking and receive your ticket confirmation via email.</a:t>
            </a:r>
            <a:endParaRPr lang="en-US" sz="1361"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742236"/>
            <a:ext cx="7415927" cy="1543050"/>
          </a:xfrm>
          <a:prstGeom prst="rect">
            <a:avLst/>
          </a:prstGeom>
          <a:noFill/>
          <a:ln/>
        </p:spPr>
        <p:txBody>
          <a:bodyPr wrap="square" rtlCol="0" anchor="t"/>
          <a:lstStyle/>
          <a:p>
            <a:pPr indent="0" marL="0">
              <a:lnSpc>
                <a:spcPts val="6075"/>
              </a:lnSpc>
              <a:buNone/>
            </a:pPr>
            <a:r>
              <a:rPr lang="en-US" sz="4860" b="1" dirty="0">
                <a:solidFill>
                  <a:srgbClr val="403C4E"/>
                </a:solidFill>
                <a:latin typeface="Merriweather" pitchFamily="34" charset="0"/>
                <a:ea typeface="Merriweather" pitchFamily="34" charset="-122"/>
                <a:cs typeface="Merriweather" pitchFamily="34" charset="-120"/>
              </a:rPr>
              <a:t>Seat Selection and Reservation</a:t>
            </a:r>
            <a:endParaRPr lang="en-US" sz="4860" dirty="0"/>
          </a:p>
        </p:txBody>
      </p:sp>
      <p:sp>
        <p:nvSpPr>
          <p:cNvPr id="6" name="Shape 2"/>
          <p:cNvSpPr/>
          <p:nvPr/>
        </p:nvSpPr>
        <p:spPr>
          <a:xfrm>
            <a:off x="6350437" y="2655570"/>
            <a:ext cx="7415927" cy="4831794"/>
          </a:xfrm>
          <a:prstGeom prst="roundRect">
            <a:avLst>
              <a:gd name="adj" fmla="val 2146"/>
            </a:avLst>
          </a:prstGeom>
          <a:noFill/>
          <a:ln w="15240">
            <a:solidFill>
              <a:srgbClr val="000000">
                <a:alpha val="8000"/>
              </a:srgbClr>
            </a:solidFill>
            <a:prstDash val="solid"/>
          </a:ln>
        </p:spPr>
      </p:sp>
      <p:sp>
        <p:nvSpPr>
          <p:cNvPr id="7" name="Shape 3"/>
          <p:cNvSpPr/>
          <p:nvPr/>
        </p:nvSpPr>
        <p:spPr>
          <a:xfrm>
            <a:off x="6365677" y="2670810"/>
            <a:ext cx="7385447" cy="706517"/>
          </a:xfrm>
          <a:prstGeom prst="rect">
            <a:avLst/>
          </a:prstGeom>
          <a:solidFill>
            <a:srgbClr val="FFFFFF">
              <a:alpha val="4000"/>
            </a:srgbClr>
          </a:solidFill>
          <a:ln/>
        </p:spPr>
      </p:sp>
      <p:sp>
        <p:nvSpPr>
          <p:cNvPr id="8" name="Text 4"/>
          <p:cNvSpPr/>
          <p:nvPr/>
        </p:nvSpPr>
        <p:spPr>
          <a:xfrm>
            <a:off x="6612493" y="2826544"/>
            <a:ext cx="3195280" cy="395049"/>
          </a:xfrm>
          <a:prstGeom prst="rect">
            <a:avLst/>
          </a:prstGeom>
          <a:noFill/>
          <a:ln/>
        </p:spPr>
        <p:txBody>
          <a:bodyPr wrap="non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Type</a:t>
            </a:r>
            <a:endParaRPr lang="en-US" sz="1944" dirty="0"/>
          </a:p>
        </p:txBody>
      </p:sp>
      <p:sp>
        <p:nvSpPr>
          <p:cNvPr id="9" name="Text 5"/>
          <p:cNvSpPr/>
          <p:nvPr/>
        </p:nvSpPr>
        <p:spPr>
          <a:xfrm>
            <a:off x="10309027" y="2826544"/>
            <a:ext cx="3195280" cy="395049"/>
          </a:xfrm>
          <a:prstGeom prst="rect">
            <a:avLst/>
          </a:prstGeom>
          <a:noFill/>
          <a:ln/>
        </p:spPr>
        <p:txBody>
          <a:bodyPr wrap="non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Description</a:t>
            </a:r>
            <a:endParaRPr lang="en-US" sz="1944" dirty="0"/>
          </a:p>
        </p:txBody>
      </p:sp>
      <p:sp>
        <p:nvSpPr>
          <p:cNvPr id="10" name="Shape 6"/>
          <p:cNvSpPr/>
          <p:nvPr/>
        </p:nvSpPr>
        <p:spPr>
          <a:xfrm>
            <a:off x="6365677" y="3377327"/>
            <a:ext cx="7385447" cy="1101566"/>
          </a:xfrm>
          <a:prstGeom prst="rect">
            <a:avLst/>
          </a:prstGeom>
          <a:solidFill>
            <a:srgbClr val="000000">
              <a:alpha val="4000"/>
            </a:srgbClr>
          </a:solidFill>
          <a:ln/>
        </p:spPr>
      </p:sp>
      <p:sp>
        <p:nvSpPr>
          <p:cNvPr id="11" name="Text 7"/>
          <p:cNvSpPr/>
          <p:nvPr/>
        </p:nvSpPr>
        <p:spPr>
          <a:xfrm>
            <a:off x="6612493" y="3533061"/>
            <a:ext cx="3195280" cy="395049"/>
          </a:xfrm>
          <a:prstGeom prst="rect">
            <a:avLst/>
          </a:prstGeom>
          <a:noFill/>
          <a:ln/>
        </p:spPr>
        <p:txBody>
          <a:bodyPr wrap="non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Standard</a:t>
            </a:r>
            <a:endParaRPr lang="en-US" sz="1944" dirty="0"/>
          </a:p>
        </p:txBody>
      </p:sp>
      <p:sp>
        <p:nvSpPr>
          <p:cNvPr id="12" name="Text 8"/>
          <p:cNvSpPr/>
          <p:nvPr/>
        </p:nvSpPr>
        <p:spPr>
          <a:xfrm>
            <a:off x="10309027" y="3533061"/>
            <a:ext cx="3195280" cy="790099"/>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Comfortable standard seats with ample legroom.</a:t>
            </a:r>
            <a:endParaRPr lang="en-US" sz="1944" dirty="0"/>
          </a:p>
        </p:txBody>
      </p:sp>
      <p:sp>
        <p:nvSpPr>
          <p:cNvPr id="13" name="Shape 9"/>
          <p:cNvSpPr/>
          <p:nvPr/>
        </p:nvSpPr>
        <p:spPr>
          <a:xfrm>
            <a:off x="6365677" y="4478893"/>
            <a:ext cx="7385447" cy="1496616"/>
          </a:xfrm>
          <a:prstGeom prst="rect">
            <a:avLst/>
          </a:prstGeom>
          <a:solidFill>
            <a:srgbClr val="FFFFFF">
              <a:alpha val="4000"/>
            </a:srgbClr>
          </a:solidFill>
          <a:ln/>
        </p:spPr>
      </p:sp>
      <p:sp>
        <p:nvSpPr>
          <p:cNvPr id="14" name="Text 10"/>
          <p:cNvSpPr/>
          <p:nvPr/>
        </p:nvSpPr>
        <p:spPr>
          <a:xfrm>
            <a:off x="6612493" y="4634627"/>
            <a:ext cx="3195280" cy="395049"/>
          </a:xfrm>
          <a:prstGeom prst="rect">
            <a:avLst/>
          </a:prstGeom>
          <a:noFill/>
          <a:ln/>
        </p:spPr>
        <p:txBody>
          <a:bodyPr wrap="non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Deluxe</a:t>
            </a:r>
            <a:endParaRPr lang="en-US" sz="1944" dirty="0"/>
          </a:p>
        </p:txBody>
      </p:sp>
      <p:sp>
        <p:nvSpPr>
          <p:cNvPr id="15" name="Text 11"/>
          <p:cNvSpPr/>
          <p:nvPr/>
        </p:nvSpPr>
        <p:spPr>
          <a:xfrm>
            <a:off x="10309027" y="4634627"/>
            <a:ext cx="3195280" cy="1185148"/>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Wider and more spacious seats with added legroom and recline options.</a:t>
            </a:r>
            <a:endParaRPr lang="en-US" sz="1944" dirty="0"/>
          </a:p>
        </p:txBody>
      </p:sp>
      <p:sp>
        <p:nvSpPr>
          <p:cNvPr id="16" name="Shape 12"/>
          <p:cNvSpPr/>
          <p:nvPr/>
        </p:nvSpPr>
        <p:spPr>
          <a:xfrm>
            <a:off x="6365677" y="5975509"/>
            <a:ext cx="7385447" cy="1496616"/>
          </a:xfrm>
          <a:prstGeom prst="rect">
            <a:avLst/>
          </a:prstGeom>
          <a:solidFill>
            <a:srgbClr val="000000">
              <a:alpha val="4000"/>
            </a:srgbClr>
          </a:solidFill>
          <a:ln/>
        </p:spPr>
      </p:sp>
      <p:sp>
        <p:nvSpPr>
          <p:cNvPr id="17" name="Text 13"/>
          <p:cNvSpPr/>
          <p:nvPr/>
        </p:nvSpPr>
        <p:spPr>
          <a:xfrm>
            <a:off x="6612493" y="6131242"/>
            <a:ext cx="3195280" cy="395049"/>
          </a:xfrm>
          <a:prstGeom prst="rect">
            <a:avLst/>
          </a:prstGeom>
          <a:noFill/>
          <a:ln/>
        </p:spPr>
        <p:txBody>
          <a:bodyPr wrap="non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Sleeper</a:t>
            </a:r>
            <a:endParaRPr lang="en-US" sz="1944" dirty="0"/>
          </a:p>
        </p:txBody>
      </p:sp>
      <p:sp>
        <p:nvSpPr>
          <p:cNvPr id="18" name="Text 14"/>
          <p:cNvSpPr/>
          <p:nvPr/>
        </p:nvSpPr>
        <p:spPr>
          <a:xfrm>
            <a:off x="10309027" y="6131242"/>
            <a:ext cx="3195280" cy="1185148"/>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Fully reclining seats that convert into beds for overnight journeys.</a:t>
            </a:r>
            <a:endParaRPr lang="en-US" sz="194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430345"/>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9430345"/>
          </a:xfrm>
          <a:prstGeom prst="rect">
            <a:avLst/>
          </a:prstGeom>
        </p:spPr>
      </p:pic>
      <p:sp>
        <p:nvSpPr>
          <p:cNvPr id="5" name="Text 1"/>
          <p:cNvSpPr/>
          <p:nvPr/>
        </p:nvSpPr>
        <p:spPr>
          <a:xfrm>
            <a:off x="6091238" y="475178"/>
            <a:ext cx="6985278" cy="540068"/>
          </a:xfrm>
          <a:prstGeom prst="rect">
            <a:avLst/>
          </a:prstGeom>
          <a:noFill/>
          <a:ln/>
        </p:spPr>
        <p:txBody>
          <a:bodyPr wrap="none" rtlCol="0" anchor="t"/>
          <a:lstStyle/>
          <a:p>
            <a:pPr indent="0" marL="0">
              <a:lnSpc>
                <a:spcPts val="4253"/>
              </a:lnSpc>
              <a:buNone/>
            </a:pPr>
            <a:r>
              <a:rPr lang="en-US" sz="3402" b="1" dirty="0">
                <a:solidFill>
                  <a:srgbClr val="403C4E"/>
                </a:solidFill>
                <a:latin typeface="Merriweather" pitchFamily="34" charset="0"/>
                <a:ea typeface="Merriweather" pitchFamily="34" charset="-122"/>
                <a:cs typeface="Merriweather" pitchFamily="34" charset="-120"/>
              </a:rPr>
              <a:t>Customer Support and Feedback</a:t>
            </a:r>
            <a:endParaRPr lang="en-US" sz="3402" dirty="0"/>
          </a:p>
        </p:txBody>
      </p:sp>
      <p:pic>
        <p:nvPicPr>
          <p:cNvPr id="6" name="Image 2" descr="preencoded.png">    </p:cNvPr>
          <p:cNvPicPr>
            <a:picLocks noChangeAspect="1"/>
          </p:cNvPicPr>
          <p:nvPr/>
        </p:nvPicPr>
        <p:blipFill>
          <a:blip r:embed="rId3"/>
          <a:stretch>
            <a:fillRect/>
          </a:stretch>
        </p:blipFill>
        <p:spPr>
          <a:xfrm>
            <a:off x="6091238" y="1274445"/>
            <a:ext cx="431959" cy="431959"/>
          </a:xfrm>
          <a:prstGeom prst="rect">
            <a:avLst/>
          </a:prstGeom>
        </p:spPr>
      </p:pic>
      <p:sp>
        <p:nvSpPr>
          <p:cNvPr id="7" name="Text 2"/>
          <p:cNvSpPr/>
          <p:nvPr/>
        </p:nvSpPr>
        <p:spPr>
          <a:xfrm>
            <a:off x="6091238" y="1879163"/>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Live Chat Support</a:t>
            </a:r>
            <a:endParaRPr lang="en-US" sz="1701" dirty="0"/>
          </a:p>
        </p:txBody>
      </p:sp>
      <p:sp>
        <p:nvSpPr>
          <p:cNvPr id="8" name="Text 3"/>
          <p:cNvSpPr/>
          <p:nvPr/>
        </p:nvSpPr>
        <p:spPr>
          <a:xfrm>
            <a:off x="6091238" y="2252663"/>
            <a:ext cx="7934325"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Connect with our friendly customer support team in real-time through our live chat feature for instant assistance with your bookings, questions, or any concerns you may have.</a:t>
            </a:r>
            <a:endParaRPr lang="en-US" sz="1361" dirty="0"/>
          </a:p>
        </p:txBody>
      </p:sp>
      <p:pic>
        <p:nvPicPr>
          <p:cNvPr id="9" name="Image 3" descr="preencoded.png">    </p:cNvPr>
          <p:cNvPicPr>
            <a:picLocks noChangeAspect="1"/>
          </p:cNvPicPr>
          <p:nvPr/>
        </p:nvPicPr>
        <p:blipFill>
          <a:blip r:embed="rId4"/>
          <a:stretch>
            <a:fillRect/>
          </a:stretch>
        </p:blipFill>
        <p:spPr>
          <a:xfrm>
            <a:off x="6091238" y="3324225"/>
            <a:ext cx="431959" cy="431959"/>
          </a:xfrm>
          <a:prstGeom prst="rect">
            <a:avLst/>
          </a:prstGeom>
        </p:spPr>
      </p:pic>
      <p:sp>
        <p:nvSpPr>
          <p:cNvPr id="10" name="Text 4"/>
          <p:cNvSpPr/>
          <p:nvPr/>
        </p:nvSpPr>
        <p:spPr>
          <a:xfrm>
            <a:off x="6091238" y="3928943"/>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Phone Support</a:t>
            </a:r>
            <a:endParaRPr lang="en-US" sz="1701" dirty="0"/>
          </a:p>
        </p:txBody>
      </p:sp>
      <p:sp>
        <p:nvSpPr>
          <p:cNvPr id="11" name="Text 5"/>
          <p:cNvSpPr/>
          <p:nvPr/>
        </p:nvSpPr>
        <p:spPr>
          <a:xfrm>
            <a:off x="6091238" y="4302443"/>
            <a:ext cx="7934325"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Reach out to our dedicated customer support team via phone for personalized assistance and to resolve any issues you might encounter.</a:t>
            </a:r>
            <a:endParaRPr lang="en-US" sz="1361" dirty="0"/>
          </a:p>
        </p:txBody>
      </p:sp>
      <p:pic>
        <p:nvPicPr>
          <p:cNvPr id="12" name="Image 4" descr="preencoded.png">    </p:cNvPr>
          <p:cNvPicPr>
            <a:picLocks noChangeAspect="1"/>
          </p:cNvPicPr>
          <p:nvPr/>
        </p:nvPicPr>
        <p:blipFill>
          <a:blip r:embed="rId5"/>
          <a:stretch>
            <a:fillRect/>
          </a:stretch>
        </p:blipFill>
        <p:spPr>
          <a:xfrm>
            <a:off x="6091238" y="5374005"/>
            <a:ext cx="431959" cy="431959"/>
          </a:xfrm>
          <a:prstGeom prst="rect">
            <a:avLst/>
          </a:prstGeom>
        </p:spPr>
      </p:pic>
      <p:sp>
        <p:nvSpPr>
          <p:cNvPr id="13" name="Text 6"/>
          <p:cNvSpPr/>
          <p:nvPr/>
        </p:nvSpPr>
        <p:spPr>
          <a:xfrm>
            <a:off x="6091238" y="5978723"/>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Email Support</a:t>
            </a:r>
            <a:endParaRPr lang="en-US" sz="1701" dirty="0"/>
          </a:p>
        </p:txBody>
      </p:sp>
      <p:sp>
        <p:nvSpPr>
          <p:cNvPr id="14" name="Text 7"/>
          <p:cNvSpPr/>
          <p:nvPr/>
        </p:nvSpPr>
        <p:spPr>
          <a:xfrm>
            <a:off x="6091238" y="6352223"/>
            <a:ext cx="7934325"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Send us an email with your inquiries or feedback, and our customer support team will respond promptly and provide the necessary assistance.</a:t>
            </a:r>
            <a:endParaRPr lang="en-US" sz="1361" dirty="0"/>
          </a:p>
        </p:txBody>
      </p:sp>
      <p:pic>
        <p:nvPicPr>
          <p:cNvPr id="15" name="Image 5" descr="preencoded.png">    </p:cNvPr>
          <p:cNvPicPr>
            <a:picLocks noChangeAspect="1"/>
          </p:cNvPicPr>
          <p:nvPr/>
        </p:nvPicPr>
        <p:blipFill>
          <a:blip r:embed="rId6"/>
          <a:stretch>
            <a:fillRect/>
          </a:stretch>
        </p:blipFill>
        <p:spPr>
          <a:xfrm>
            <a:off x="6091238" y="7423785"/>
            <a:ext cx="431959" cy="431959"/>
          </a:xfrm>
          <a:prstGeom prst="rect">
            <a:avLst/>
          </a:prstGeom>
        </p:spPr>
      </p:pic>
      <p:sp>
        <p:nvSpPr>
          <p:cNvPr id="16" name="Text 8"/>
          <p:cNvSpPr/>
          <p:nvPr/>
        </p:nvSpPr>
        <p:spPr>
          <a:xfrm>
            <a:off x="6091238" y="8028503"/>
            <a:ext cx="2160270" cy="269915"/>
          </a:xfrm>
          <a:prstGeom prst="rect">
            <a:avLst/>
          </a:prstGeom>
          <a:noFill/>
          <a:ln/>
        </p:spPr>
        <p:txBody>
          <a:bodyPr wrap="none" rtlCol="0" anchor="t"/>
          <a:lstStyle/>
          <a:p>
            <a:pPr algn="l" indent="0" marL="0">
              <a:lnSpc>
                <a:spcPts val="2126"/>
              </a:lnSpc>
              <a:buNone/>
            </a:pPr>
            <a:r>
              <a:rPr lang="en-US" sz="1701" b="1" dirty="0">
                <a:solidFill>
                  <a:srgbClr val="403C4E"/>
                </a:solidFill>
                <a:latin typeface="Merriweather" pitchFamily="34" charset="0"/>
                <a:ea typeface="Merriweather" pitchFamily="34" charset="-122"/>
                <a:cs typeface="Merriweather" pitchFamily="34" charset="-120"/>
              </a:rPr>
              <a:t>Feedback Form</a:t>
            </a:r>
            <a:endParaRPr lang="en-US" sz="1701" dirty="0"/>
          </a:p>
        </p:txBody>
      </p:sp>
      <p:sp>
        <p:nvSpPr>
          <p:cNvPr id="17" name="Text 9"/>
          <p:cNvSpPr/>
          <p:nvPr/>
        </p:nvSpPr>
        <p:spPr>
          <a:xfrm>
            <a:off x="6091238" y="8402003"/>
            <a:ext cx="7934325" cy="553164"/>
          </a:xfrm>
          <a:prstGeom prst="rect">
            <a:avLst/>
          </a:prstGeom>
          <a:noFill/>
          <a:ln/>
        </p:spPr>
        <p:txBody>
          <a:bodyPr wrap="square" rtlCol="0" anchor="t"/>
          <a:lstStyle/>
          <a:p>
            <a:pPr algn="l" indent="0" marL="0">
              <a:lnSpc>
                <a:spcPts val="2177"/>
              </a:lnSpc>
              <a:buNone/>
            </a:pPr>
            <a:r>
              <a:rPr lang="en-US" sz="1361" dirty="0">
                <a:solidFill>
                  <a:srgbClr val="403C4E"/>
                </a:solidFill>
                <a:latin typeface="Open Sans" pitchFamily="34" charset="0"/>
                <a:ea typeface="Open Sans" pitchFamily="34" charset="-122"/>
                <a:cs typeface="Open Sans" pitchFamily="34" charset="-120"/>
              </a:rPr>
              <a:t>Share your valuable feedback and suggestions through our online feedback form. Your input is important to us as we strive to continuously improve our services and meet your needs.</a:t>
            </a:r>
            <a:endParaRPr lang="en-US" sz="1361"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19555"/>
          </a:xfrm>
          <a:prstGeom prst="rect">
            <a:avLst/>
          </a:prstGeom>
          <a:solidFill>
            <a:srgbClr val="FFFFFF"/>
          </a:solidFill>
          <a:ln/>
        </p:spPr>
      </p:sp>
      <p:sp>
        <p:nvSpPr>
          <p:cNvPr id="4" name="Text 1"/>
          <p:cNvSpPr/>
          <p:nvPr/>
        </p:nvSpPr>
        <p:spPr>
          <a:xfrm>
            <a:off x="2594967" y="630674"/>
            <a:ext cx="9440347" cy="276582"/>
          </a:xfrm>
          <a:prstGeom prst="rect">
            <a:avLst/>
          </a:prstGeom>
          <a:noFill/>
          <a:ln/>
        </p:spPr>
        <p:txBody>
          <a:bodyPr wrap="none" rtlCol="0" anchor="t"/>
          <a:lstStyle/>
          <a:p>
            <a:pPr indent="0" marL="0">
              <a:lnSpc>
                <a:spcPts val="2177"/>
              </a:lnSpc>
              <a:buNone/>
            </a:pPr>
            <a:r>
              <a:rPr lang="en-US" sz="1361" b="1" dirty="0">
                <a:solidFill>
                  <a:srgbClr val="403C4E"/>
                </a:solidFill>
                <a:latin typeface="Open Sans" pitchFamily="34" charset="0"/>
                <a:ea typeface="Open Sans" pitchFamily="34" charset="-122"/>
                <a:cs typeface="Open Sans" pitchFamily="34" charset="-120"/>
              </a:rPr>
              <a:t>output:</a:t>
            </a:r>
            <a:endParaRPr lang="en-US" sz="1361" dirty="0"/>
          </a:p>
        </p:txBody>
      </p:sp>
      <p:pic>
        <p:nvPicPr>
          <p:cNvPr id="5" name="Image 1" descr="preencoded.png">    </p:cNvPr>
          <p:cNvPicPr>
            <a:picLocks noChangeAspect="1"/>
          </p:cNvPicPr>
          <p:nvPr/>
        </p:nvPicPr>
        <p:blipFill>
          <a:blip r:embed="rId2"/>
          <a:stretch>
            <a:fillRect/>
          </a:stretch>
        </p:blipFill>
        <p:spPr>
          <a:xfrm>
            <a:off x="2594967" y="1101566"/>
            <a:ext cx="8141732" cy="6443543"/>
          </a:xfrm>
          <a:prstGeom prst="rect">
            <a:avLst/>
          </a:prstGeom>
        </p:spPr>
      </p:pic>
      <p:sp>
        <p:nvSpPr>
          <p:cNvPr id="6" name="Text 2"/>
          <p:cNvSpPr/>
          <p:nvPr/>
        </p:nvSpPr>
        <p:spPr>
          <a:xfrm>
            <a:off x="2594967" y="7804309"/>
            <a:ext cx="4320540" cy="540068"/>
          </a:xfrm>
          <a:prstGeom prst="rect">
            <a:avLst/>
          </a:prstGeom>
          <a:noFill/>
          <a:ln/>
        </p:spPr>
        <p:txBody>
          <a:bodyPr wrap="none" rtlCol="0" anchor="t"/>
          <a:lstStyle/>
          <a:p>
            <a:pPr indent="0" marL="0">
              <a:lnSpc>
                <a:spcPts val="4253"/>
              </a:lnSpc>
              <a:buNone/>
            </a:pPr>
            <a:endParaRPr lang="en-US" sz="3402"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577935"/>
            <a:ext cx="7415927" cy="1543050"/>
          </a:xfrm>
          <a:prstGeom prst="rect">
            <a:avLst/>
          </a:prstGeom>
          <a:noFill/>
          <a:ln/>
        </p:spPr>
        <p:txBody>
          <a:bodyPr wrap="square" rtlCol="0" anchor="t"/>
          <a:lstStyle/>
          <a:p>
            <a:pPr indent="0" marL="0">
              <a:lnSpc>
                <a:spcPts val="6075"/>
              </a:lnSpc>
              <a:buNone/>
            </a:pPr>
            <a:r>
              <a:rPr lang="en-US" sz="4860" b="1" dirty="0">
                <a:solidFill>
                  <a:srgbClr val="403C4E"/>
                </a:solidFill>
                <a:latin typeface="Merriweather" pitchFamily="34" charset="0"/>
                <a:ea typeface="Merriweather" pitchFamily="34" charset="-122"/>
                <a:cs typeface="Merriweather" pitchFamily="34" charset="-120"/>
              </a:rPr>
              <a:t>Conclusion and Call-to-Action</a:t>
            </a:r>
            <a:endParaRPr lang="en-US" sz="4860" dirty="0"/>
          </a:p>
        </p:txBody>
      </p:sp>
      <p:sp>
        <p:nvSpPr>
          <p:cNvPr id="6" name="Text 2"/>
          <p:cNvSpPr/>
          <p:nvPr/>
        </p:nvSpPr>
        <p:spPr>
          <a:xfrm>
            <a:off x="6350437" y="3491270"/>
            <a:ext cx="7415927" cy="3160395"/>
          </a:xfrm>
          <a:prstGeom prst="rect">
            <a:avLst/>
          </a:prstGeom>
          <a:noFill/>
          <a:ln/>
        </p:spPr>
        <p:txBody>
          <a:bodyPr wrap="square" rtlCol="0" anchor="t"/>
          <a:lstStyle/>
          <a:p>
            <a:pPr indent="0" marL="0">
              <a:lnSpc>
                <a:spcPts val="3110"/>
              </a:lnSpc>
              <a:buNone/>
            </a:pPr>
            <a:r>
              <a:rPr lang="en-US" sz="1944" dirty="0">
                <a:solidFill>
                  <a:srgbClr val="403C4E"/>
                </a:solidFill>
                <a:latin typeface="Open Sans" pitchFamily="34" charset="0"/>
                <a:ea typeface="Open Sans" pitchFamily="34" charset="-122"/>
                <a:cs typeface="Open Sans" pitchFamily="34" charset="-120"/>
              </a:rPr>
              <a:t>Our online bus ticket booking system is designed to simplify your travel experience, offering a convenient, efficient, and secure platform to book your next bus journey. We are committed to providing a smooth and enjoyable experience, ensuring you can easily explore schedules, compare prices, select your preferred seats, and make secure payments. Start your next adventure with our online bus booking system. Book your tickets today and enjoy a hassle-free travel experience!</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2024-07-25T03:21:04Z</dcterms:created>
  <dcterms:modified xsi:type="dcterms:W3CDTF">2024-07-25T03:21:04Z</dcterms:modified>
</cp:coreProperties>
</file>